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367" r:id="rId5"/>
    <p:sldId id="368" r:id="rId6"/>
    <p:sldId id="369" r:id="rId7"/>
    <p:sldId id="370"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p:cViewPr>
        <p:scale>
          <a:sx n="98" d="100"/>
          <a:sy n="98" d="100"/>
        </p:scale>
        <p:origin x="1018" y="168"/>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27-10-2024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11" Type="http://schemas.openxmlformats.org/officeDocument/2006/relationships/image" Target="../media/image7.png"/><Relationship Id="rId5" Type="http://schemas.openxmlformats.org/officeDocument/2006/relationships/image" Target="../media/image2.jpeg"/><Relationship Id="rId10" Type="http://schemas.openxmlformats.org/officeDocument/2006/relationships/hyperlink" Target="mailto:&amp;anantharaja3394@gmail.com" TargetMode="External"/><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7.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5"/>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6">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7"/>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8"/>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9"/>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092881"/>
          </a:xfrm>
          <a:prstGeom prst="rect">
            <a:avLst/>
          </a:prstGeom>
          <a:noFill/>
        </p:spPr>
        <p:txBody>
          <a:bodyPr wrap="square">
            <a:spAutoFit/>
          </a:bodyPr>
          <a:lstStyle/>
          <a:p>
            <a:pPr algn="ctr"/>
            <a:r>
              <a:rPr lang="en-US" sz="2800" dirty="0"/>
              <a:t>Sentimental analysis AI system</a:t>
            </a:r>
            <a:endParaRPr lang="en-US" dirty="0"/>
          </a:p>
          <a:p>
            <a:endParaRPr lang="en-US" sz="1400" dirty="0"/>
          </a:p>
          <a:p>
            <a:r>
              <a:rPr lang="en-US" sz="1400" dirty="0"/>
              <a:t>Team :  </a:t>
            </a:r>
            <a:r>
              <a:rPr lang="en-US" dirty="0"/>
              <a:t>Name &amp; Email id : ANANTHARAJA P </a:t>
            </a:r>
            <a:r>
              <a:rPr lang="en-US" dirty="0">
                <a:hlinkClick r:id="rId10"/>
              </a:rPr>
              <a:t>&amp; anantharaja3394@gmail.com</a:t>
            </a:r>
            <a:r>
              <a:rPr lang="en-US" dirty="0"/>
              <a:t> </a:t>
            </a:r>
            <a:r>
              <a:rPr lang="en-US" sz="1400" dirty="0"/>
              <a:t>Guide</a:t>
            </a:r>
            <a:r>
              <a:rPr lang="en-US" dirty="0"/>
              <a: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Master Trainer )</a:t>
            </a:r>
            <a:endParaRPr lang="en-US" dirty="0"/>
          </a:p>
          <a:p>
            <a:pPr algn="ctr"/>
            <a:endParaRPr lang="en-US" dirty="0"/>
          </a:p>
          <a:p>
            <a:pPr algn="ctr"/>
            <a:endParaRPr lang="en-US" sz="1400" dirty="0"/>
          </a:p>
          <a:p>
            <a:pPr algn="ctr"/>
            <a:endParaRPr lang="en-US" dirty="0"/>
          </a:p>
          <a:p>
            <a:pPr algn="ctr"/>
            <a:endParaRPr lang="en-US" sz="1400" dirty="0"/>
          </a:p>
        </p:txBody>
      </p:sp>
      <p:pic>
        <p:nvPicPr>
          <p:cNvPr id="4" name="Audio 3">
            <a:hlinkClick r:id="" action="ppaction://media"/>
            <a:extLst>
              <a:ext uri="{FF2B5EF4-FFF2-40B4-BE49-F238E27FC236}">
                <a16:creationId xmlns:a16="http://schemas.microsoft.com/office/drawing/2014/main" id="{FB0F5240-C9AC-69F2-0F4E-F2DCCCD77132}"/>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370717497"/>
      </p:ext>
    </p:extLst>
  </p:cSld>
  <p:clrMapOvr>
    <a:masterClrMapping/>
  </p:clrMapOvr>
  <mc:AlternateContent xmlns:mc="http://schemas.openxmlformats.org/markup-compatibility/2006">
    <mc:Choice xmlns:p14="http://schemas.microsoft.com/office/powerpoint/2010/main" Requires="p14">
      <p:transition spd="slow" p14:dur="2000" advTm="14192"/>
    </mc:Choice>
    <mc:Fallback>
      <p:transition spd="slow" advTm="14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F10E9654-30B1-9DBA-1A7C-645F2F18575F}"/>
              </a:ext>
            </a:extLst>
          </p:cNvPr>
          <p:cNvSpPr txBox="1"/>
          <p:nvPr/>
        </p:nvSpPr>
        <p:spPr>
          <a:xfrm>
            <a:off x="560438" y="1401097"/>
            <a:ext cx="5058697" cy="2893100"/>
          </a:xfrm>
          <a:prstGeom prst="rect">
            <a:avLst/>
          </a:prstGeom>
          <a:noFill/>
        </p:spPr>
        <p:txBody>
          <a:bodyPr wrap="square">
            <a:spAutoFit/>
          </a:bodyPr>
          <a:lstStyle/>
          <a:p>
            <a:pPr marL="342900" indent="-342900">
              <a:buAutoNum type="arabicPeriod"/>
            </a:pPr>
            <a:r>
              <a:rPr lang="en-IN" dirty="0"/>
              <a:t>Model Enhancement: Improve understanding of context and sarcasm.</a:t>
            </a:r>
          </a:p>
          <a:p>
            <a:pPr marL="342900" indent="-342900">
              <a:buAutoNum type="arabicPeriod"/>
            </a:pPr>
            <a:r>
              <a:rPr lang="en-IN" dirty="0"/>
              <a:t>Multilingual Support: Develop models for regional languages.</a:t>
            </a:r>
          </a:p>
          <a:p>
            <a:pPr marL="342900" indent="-342900">
              <a:buAutoNum type="arabicPeriod"/>
            </a:pPr>
            <a:r>
              <a:rPr lang="en-IN" dirty="0"/>
              <a:t>Real-Time Analysis: Implement sentiment tracking on social media.</a:t>
            </a:r>
          </a:p>
          <a:p>
            <a:pPr marL="342900" indent="-342900">
              <a:buAutoNum type="arabicPeriod"/>
            </a:pPr>
            <a:r>
              <a:rPr lang="en-IN" dirty="0"/>
              <a:t>User Feedback Integration: Update models based on user input.</a:t>
            </a:r>
          </a:p>
          <a:p>
            <a:pPr marL="342900" indent="-342900">
              <a:buAutoNum type="arabicPeriod"/>
            </a:pPr>
            <a:r>
              <a:rPr lang="en-IN" dirty="0"/>
              <a:t>Domain Applications: Explore uses in healthcare, finance, and education.</a:t>
            </a:r>
          </a:p>
          <a:p>
            <a:pPr marL="342900" indent="-342900">
              <a:buAutoNum type="arabicPeriod"/>
            </a:pPr>
            <a:r>
              <a:rPr lang="en-IN" dirty="0"/>
              <a:t>Tech Integration: Combine with AI tools like chatbots.</a:t>
            </a:r>
          </a:p>
          <a:p>
            <a:pPr marL="342900" indent="-342900">
              <a:buAutoNum type="arabicPeriod"/>
            </a:pPr>
            <a:r>
              <a:rPr lang="en-IN" dirty="0"/>
              <a:t>Data Privacy: Ensure compliance with privacy regulations.</a:t>
            </a:r>
          </a:p>
        </p:txBody>
      </p:sp>
    </p:spTree>
    <p:extLst>
      <p:ext uri="{BB962C8B-B14F-4D97-AF65-F5344CB8AC3E}">
        <p14:creationId xmlns:p14="http://schemas.microsoft.com/office/powerpoint/2010/main" val="70511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Future Scope</a:t>
            </a:r>
          </a:p>
        </p:txBody>
      </p:sp>
      <p:pic>
        <p:nvPicPr>
          <p:cNvPr id="2" name="Audio 1">
            <a:hlinkClick r:id="" action="ppaction://media"/>
            <a:extLst>
              <a:ext uri="{FF2B5EF4-FFF2-40B4-BE49-F238E27FC236}">
                <a16:creationId xmlns:a16="http://schemas.microsoft.com/office/drawing/2014/main" id="{0B54270C-3C5B-CBE6-0FE8-9D71A65C622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25300455"/>
      </p:ext>
    </p:extLst>
  </p:cSld>
  <p:clrMapOvr>
    <a:masterClrMapping/>
  </p:clrMapOvr>
  <mc:AlternateContent xmlns:mc="http://schemas.openxmlformats.org/markup-compatibility/2006">
    <mc:Choice xmlns:p14="http://schemas.microsoft.com/office/powerpoint/2010/main" Requires="p14">
      <p:transition spd="slow" p14:dur="2000" advTm="3369"/>
    </mc:Choice>
    <mc:Fallback>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A76AD72-B807-3980-CEC3-7F2D69281628}"/>
              </a:ext>
            </a:extLst>
          </p:cNvPr>
          <p:cNvSpPr txBox="1"/>
          <p:nvPr/>
        </p:nvSpPr>
        <p:spPr>
          <a:xfrm>
            <a:off x="471948" y="1187245"/>
            <a:ext cx="8360352" cy="1815882"/>
          </a:xfrm>
          <a:prstGeom prst="rect">
            <a:avLst/>
          </a:prstGeom>
          <a:noFill/>
        </p:spPr>
        <p:txBody>
          <a:bodyPr wrap="square">
            <a:spAutoFit/>
          </a:bodyPr>
          <a:lstStyle/>
          <a:p>
            <a:r>
              <a:rPr lang="en-US" dirty="0"/>
              <a:t>This project examines sentiment analysis, a vital area in natural language processing that assesses the emotional tone of text, particularly in customer reviews. Utilizing techniques like VADER and the </a:t>
            </a:r>
            <a:r>
              <a:rPr lang="en-US" dirty="0" err="1"/>
              <a:t>RoBERTa</a:t>
            </a:r>
            <a:r>
              <a:rPr lang="en-US" dirty="0"/>
              <a:t> transformer model, the study analyzes sentiment from review datasets. The findings highlight the effectiveness of machine learning in accurately categorizing sentiment as positive, negative, or neutral, revealing differences between traditional methods and advanced </a:t>
            </a:r>
            <a:r>
              <a:rPr lang="en-US" dirty="0" err="1"/>
              <a:t>models.The</a:t>
            </a:r>
            <a:r>
              <a:rPr lang="en-US" dirty="0"/>
              <a:t> research identifies limitations in current methodologies and proposes future enhancements, including real-time analysis capabilities. Overall, this work contributes to the understanding of sentiment analysis and its applications in gauging public opinion.</a:t>
            </a:r>
            <a:endParaRPr lang="en-IN" dirty="0"/>
          </a:p>
        </p:txBody>
      </p:sp>
      <p:grpSp>
        <p:nvGrpSpPr>
          <p:cNvPr id="5" name="Group 4">
            <a:extLst>
              <a:ext uri="{FF2B5EF4-FFF2-40B4-BE49-F238E27FC236}">
                <a16:creationId xmlns:a16="http://schemas.microsoft.com/office/drawing/2014/main" id="{04E526CE-9EDA-9855-A718-7E9F0DCA759E}"/>
              </a:ext>
            </a:extLst>
          </p:cNvPr>
          <p:cNvGrpSpPr/>
          <p:nvPr/>
        </p:nvGrpSpPr>
        <p:grpSpPr>
          <a:xfrm>
            <a:off x="3043191" y="2749251"/>
            <a:ext cx="2826667" cy="1815882"/>
            <a:chOff x="5001834" y="864388"/>
            <a:chExt cx="3986766" cy="3986766"/>
          </a:xfrm>
        </p:grpSpPr>
        <p:pic>
          <p:nvPicPr>
            <p:cNvPr id="6" name="Picture 5"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4"/>
            <a:stretch>
              <a:fillRect/>
            </a:stretch>
          </p:blipFill>
          <p:spPr>
            <a:xfrm>
              <a:off x="5001834" y="864388"/>
              <a:ext cx="3986766" cy="3986766"/>
            </a:xfrm>
            <a:prstGeom prst="rect">
              <a:avLst/>
            </a:prstGeom>
          </p:spPr>
        </p:pic>
        <p:pic>
          <p:nvPicPr>
            <p:cNvPr id="7" name="Picture 6"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5"/>
            <a:srcRect b="62888"/>
            <a:stretch/>
          </p:blipFill>
          <p:spPr>
            <a:xfrm flipH="1">
              <a:off x="6478945" y="2680677"/>
              <a:ext cx="1647824" cy="2016369"/>
            </a:xfrm>
            <a:prstGeom prst="rect">
              <a:avLst/>
            </a:prstGeom>
          </p:spPr>
        </p:pic>
      </p:grpSp>
      <p:pic>
        <p:nvPicPr>
          <p:cNvPr id="3" name="Audio 2">
            <a:hlinkClick r:id="" action="ppaction://media"/>
            <a:extLst>
              <a:ext uri="{FF2B5EF4-FFF2-40B4-BE49-F238E27FC236}">
                <a16:creationId xmlns:a16="http://schemas.microsoft.com/office/drawing/2014/main" id="{09E1219E-E621-B14A-1BF1-64727733E5A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49215490"/>
      </p:ext>
    </p:extLst>
  </p:cSld>
  <p:clrMapOvr>
    <a:masterClrMapping/>
  </p:clrMapOvr>
  <mc:AlternateContent xmlns:mc="http://schemas.openxmlformats.org/markup-compatibility/2006">
    <mc:Choice xmlns:p14="http://schemas.microsoft.com/office/powerpoint/2010/main" Requires="p14">
      <p:transition spd="slow" p14:dur="2000" advTm="13680"/>
    </mc:Choice>
    <mc:Fallback>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AFE84E8C-7314-018B-54CC-32FB31BB4012}"/>
              </a:ext>
            </a:extLst>
          </p:cNvPr>
          <p:cNvSpPr txBox="1"/>
          <p:nvPr/>
        </p:nvSpPr>
        <p:spPr>
          <a:xfrm>
            <a:off x="545690" y="1075424"/>
            <a:ext cx="7728155" cy="1600438"/>
          </a:xfrm>
          <a:prstGeom prst="rect">
            <a:avLst/>
          </a:prstGeom>
          <a:noFill/>
        </p:spPr>
        <p:txBody>
          <a:bodyPr wrap="square">
            <a:spAutoFit/>
          </a:bodyPr>
          <a:lstStyle/>
          <a:p>
            <a:r>
              <a:rPr lang="en-US" dirty="0"/>
              <a:t>The rapid growth of user-generated content on social media and e-commerce platforms has made understanding public sentiment challenging. Traditional sentiment analysis methods often fail to accurately capture nuances, context, and sarcasm, leading to misinterpretations. This project aims to improve sentiment classification accuracy in customer reviews by employing advanced models like VADER and </a:t>
            </a:r>
            <a:r>
              <a:rPr lang="en-US" dirty="0" err="1"/>
              <a:t>RoBERTa</a:t>
            </a:r>
            <a:r>
              <a:rPr lang="en-US" dirty="0"/>
              <a:t>. By developing a robust framework, we seek to enhance insights into consumer behavior and support data-driven decision-making for businesses, addressing the limitations of conventional sentiment analysis techniques.</a:t>
            </a:r>
            <a:endParaRPr lang="en-IN" dirty="0"/>
          </a:p>
        </p:txBody>
      </p:sp>
      <p:grpSp>
        <p:nvGrpSpPr>
          <p:cNvPr id="5" name="Group 4">
            <a:extLst>
              <a:ext uri="{FF2B5EF4-FFF2-40B4-BE49-F238E27FC236}">
                <a16:creationId xmlns:a16="http://schemas.microsoft.com/office/drawing/2014/main" id="{14F5ABAD-A8DA-A8DF-F8C4-C14C82B99951}"/>
              </a:ext>
            </a:extLst>
          </p:cNvPr>
          <p:cNvGrpSpPr/>
          <p:nvPr/>
        </p:nvGrpSpPr>
        <p:grpSpPr>
          <a:xfrm>
            <a:off x="3410929" y="2733561"/>
            <a:ext cx="1997676" cy="1565446"/>
            <a:chOff x="4578211" y="760307"/>
            <a:chExt cx="4510006" cy="3741355"/>
          </a:xfrm>
        </p:grpSpPr>
        <p:pic>
          <p:nvPicPr>
            <p:cNvPr id="6" name="Picture 5"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4"/>
            <a:srcRect l="11111" t="10028" r="10940" b="11567"/>
            <a:stretch/>
          </p:blipFill>
          <p:spPr>
            <a:xfrm>
              <a:off x="5486396" y="760307"/>
              <a:ext cx="3601821" cy="3622886"/>
            </a:xfrm>
            <a:prstGeom prst="rect">
              <a:avLst/>
            </a:prstGeom>
          </p:spPr>
        </p:pic>
        <p:pic>
          <p:nvPicPr>
            <p:cNvPr id="7" name="Picture 6"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5"/>
            <a:srcRect b="60168"/>
            <a:stretch/>
          </p:blipFill>
          <p:spPr>
            <a:xfrm>
              <a:off x="4578211" y="2188308"/>
              <a:ext cx="2340981" cy="2313354"/>
            </a:xfrm>
            <a:prstGeom prst="rect">
              <a:avLst/>
            </a:prstGeom>
          </p:spPr>
        </p:pic>
      </p:grpSp>
      <p:pic>
        <p:nvPicPr>
          <p:cNvPr id="3" name="Audio 2">
            <a:hlinkClick r:id="" action="ppaction://media"/>
            <a:extLst>
              <a:ext uri="{FF2B5EF4-FFF2-40B4-BE49-F238E27FC236}">
                <a16:creationId xmlns:a16="http://schemas.microsoft.com/office/drawing/2014/main" id="{181C43E1-2171-8911-DE62-C5BF7F6A9BE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401695990"/>
      </p:ext>
    </p:extLst>
  </p:cSld>
  <p:clrMapOvr>
    <a:masterClrMapping/>
  </p:clrMapOvr>
  <mc:AlternateContent xmlns:mc="http://schemas.openxmlformats.org/markup-compatibility/2006">
    <mc:Choice xmlns:p14="http://schemas.microsoft.com/office/powerpoint/2010/main" Requires="p14">
      <p:transition spd="slow" p14:dur="2000" advTm="11760"/>
    </mc:Choice>
    <mc:Fallback>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67A3C046-C4B7-6F70-F55A-C95247C02BBA}"/>
              </a:ext>
            </a:extLst>
          </p:cNvPr>
          <p:cNvSpPr txBox="1"/>
          <p:nvPr/>
        </p:nvSpPr>
        <p:spPr>
          <a:xfrm>
            <a:off x="567812" y="1305231"/>
            <a:ext cx="8118987" cy="1600438"/>
          </a:xfrm>
          <a:prstGeom prst="rect">
            <a:avLst/>
          </a:prstGeom>
          <a:noFill/>
        </p:spPr>
        <p:txBody>
          <a:bodyPr wrap="square">
            <a:spAutoFit/>
          </a:bodyPr>
          <a:lstStyle/>
          <a:p>
            <a:pPr marL="342900" indent="-342900">
              <a:buAutoNum type="arabicPeriod"/>
            </a:pPr>
            <a:r>
              <a:rPr lang="en-IN" dirty="0"/>
              <a:t> Hybrid Sentiment Analysis </a:t>
            </a:r>
            <a:r>
              <a:rPr lang="en-IN" dirty="0" err="1"/>
              <a:t>FrameworkVADER</a:t>
            </a:r>
            <a:r>
              <a:rPr lang="en-IN" dirty="0"/>
              <a:t>: </a:t>
            </a:r>
            <a:r>
              <a:rPr lang="en-IN" dirty="0" err="1"/>
              <a:t>Analyzes</a:t>
            </a:r>
            <a:r>
              <a:rPr lang="en-IN" dirty="0"/>
              <a:t> short reviews using keyword-based </a:t>
            </a:r>
            <a:r>
              <a:rPr lang="en-IN" dirty="0" err="1"/>
              <a:t>sentiment.RoBERTa</a:t>
            </a:r>
            <a:r>
              <a:rPr lang="en-IN" dirty="0"/>
              <a:t>: Evaluates longer texts, understanding context for better accuracy.</a:t>
            </a:r>
          </a:p>
          <a:p>
            <a:pPr marL="342900" indent="-342900">
              <a:buAutoNum type="arabicPeriod"/>
            </a:pPr>
            <a:r>
              <a:rPr lang="en-IN" dirty="0"/>
              <a:t> Implementation </a:t>
            </a:r>
            <a:r>
              <a:rPr lang="en-IN" dirty="0" err="1"/>
              <a:t>StepsData</a:t>
            </a:r>
            <a:r>
              <a:rPr lang="en-IN" dirty="0"/>
              <a:t> Collection: Gather and preprocess customer </a:t>
            </a:r>
            <a:r>
              <a:rPr lang="en-IN" dirty="0" err="1"/>
              <a:t>reviews.Performance</a:t>
            </a:r>
            <a:r>
              <a:rPr lang="en-IN" dirty="0"/>
              <a:t> Evaluation: Use precision, recall, and qualitative </a:t>
            </a:r>
            <a:r>
              <a:rPr lang="en-IN" dirty="0" err="1"/>
              <a:t>analysis.Real</a:t>
            </a:r>
            <a:r>
              <a:rPr lang="en-IN" dirty="0"/>
              <a:t>-Time System: Provides instant insights into customer sentiments.</a:t>
            </a:r>
          </a:p>
          <a:p>
            <a:pPr marL="342900" indent="-342900">
              <a:buAutoNum type="arabicPeriod"/>
            </a:pPr>
            <a:r>
              <a:rPr lang="en-IN" dirty="0"/>
              <a:t>Expected </a:t>
            </a:r>
            <a:r>
              <a:rPr lang="en-IN" dirty="0" err="1"/>
              <a:t>OutcomeEnhanced</a:t>
            </a:r>
            <a:r>
              <a:rPr lang="en-IN" dirty="0"/>
              <a:t> sentiment analysis </a:t>
            </a:r>
            <a:r>
              <a:rPr lang="en-IN" dirty="0" err="1"/>
              <a:t>accuracy.Improved</a:t>
            </a:r>
            <a:r>
              <a:rPr lang="en-IN" dirty="0"/>
              <a:t> business decision-making and customer engagement.</a:t>
            </a:r>
          </a:p>
        </p:txBody>
      </p:sp>
      <p:pic>
        <p:nvPicPr>
          <p:cNvPr id="3" name="Audio 2">
            <a:hlinkClick r:id="" action="ppaction://media"/>
            <a:extLst>
              <a:ext uri="{FF2B5EF4-FFF2-40B4-BE49-F238E27FC236}">
                <a16:creationId xmlns:a16="http://schemas.microsoft.com/office/drawing/2014/main" id="{A0C27ED6-2AA5-EFE5-2B27-2AE791AF324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754400922"/>
      </p:ext>
    </p:extLst>
  </p:cSld>
  <p:clrMapOvr>
    <a:masterClrMapping/>
  </p:clrMapOvr>
  <mc:AlternateContent xmlns:mc="http://schemas.openxmlformats.org/markup-compatibility/2006">
    <mc:Choice xmlns:p14="http://schemas.microsoft.com/office/powerpoint/2010/main" Requires="p14">
      <p:transition spd="slow" p14:dur="2000" advTm="11123"/>
    </mc:Choice>
    <mc:Fallback>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a:extLst>
              <a:ext uri="{FF2B5EF4-FFF2-40B4-BE49-F238E27FC236}">
                <a16:creationId xmlns:a16="http://schemas.microsoft.com/office/drawing/2014/main" id="{DA21496A-E771-B40D-B8D4-45FF2281CD63}"/>
              </a:ext>
            </a:extLst>
          </p:cNvPr>
          <p:cNvSpPr txBox="1"/>
          <p:nvPr/>
        </p:nvSpPr>
        <p:spPr>
          <a:xfrm>
            <a:off x="634180" y="1135626"/>
            <a:ext cx="8141109" cy="1815882"/>
          </a:xfrm>
          <a:prstGeom prst="rect">
            <a:avLst/>
          </a:prstGeom>
          <a:noFill/>
        </p:spPr>
        <p:txBody>
          <a:bodyPr wrap="square">
            <a:spAutoFit/>
          </a:bodyPr>
          <a:lstStyle/>
          <a:p>
            <a:pPr marL="342900" indent="-342900">
              <a:buAutoNum type="arabicPeriod"/>
            </a:pPr>
            <a:r>
              <a:rPr lang="en-IN" dirty="0"/>
              <a:t> </a:t>
            </a:r>
            <a:r>
              <a:rPr lang="en-IN" dirty="0" err="1"/>
              <a:t>OverviewDiagram</a:t>
            </a:r>
            <a:r>
              <a:rPr lang="en-IN" dirty="0"/>
              <a:t> illustrating the flow of data and interactions within the system.</a:t>
            </a:r>
          </a:p>
          <a:p>
            <a:pPr marL="342900" indent="-342900">
              <a:buAutoNum type="arabicPeriod"/>
            </a:pPr>
            <a:r>
              <a:rPr lang="en-IN" dirty="0"/>
              <a:t> </a:t>
            </a:r>
            <a:r>
              <a:rPr lang="en-IN" dirty="0" err="1"/>
              <a:t>ComponentsData</a:t>
            </a:r>
            <a:r>
              <a:rPr lang="en-IN" dirty="0"/>
              <a:t> Collection </a:t>
            </a:r>
            <a:r>
              <a:rPr lang="en-IN" dirty="0" err="1"/>
              <a:t>Module:Gathers</a:t>
            </a:r>
            <a:r>
              <a:rPr lang="en-IN" dirty="0"/>
              <a:t> customer reviews from various sources (e.g., websites, APIs).Preprocessing </a:t>
            </a:r>
            <a:r>
              <a:rPr lang="en-IN" dirty="0" err="1"/>
              <a:t>Module:Cleans</a:t>
            </a:r>
            <a:r>
              <a:rPr lang="en-IN" dirty="0"/>
              <a:t> and tokenizes text data, removing noise and irrelevant </a:t>
            </a:r>
            <a:r>
              <a:rPr lang="en-IN" dirty="0" err="1"/>
              <a:t>information.Sentiment</a:t>
            </a:r>
            <a:r>
              <a:rPr lang="en-IN" dirty="0"/>
              <a:t> Analysis </a:t>
            </a:r>
            <a:r>
              <a:rPr lang="en-IN" dirty="0" err="1"/>
              <a:t>Module:VADER</a:t>
            </a:r>
            <a:r>
              <a:rPr lang="en-IN" dirty="0"/>
              <a:t>: Processes short reviews for quick sentiment </a:t>
            </a:r>
            <a:r>
              <a:rPr lang="en-IN" dirty="0" err="1"/>
              <a:t>scoring.RoBERTa</a:t>
            </a:r>
            <a:r>
              <a:rPr lang="en-IN" dirty="0"/>
              <a:t>: </a:t>
            </a:r>
            <a:r>
              <a:rPr lang="en-IN" dirty="0" err="1"/>
              <a:t>Analyzes</a:t>
            </a:r>
            <a:r>
              <a:rPr lang="en-IN" dirty="0"/>
              <a:t> longer reviews for in-depth sentiment </a:t>
            </a:r>
            <a:r>
              <a:rPr lang="en-IN" dirty="0" err="1"/>
              <a:t>understanding.Output</a:t>
            </a:r>
            <a:r>
              <a:rPr lang="en-IN" dirty="0"/>
              <a:t> </a:t>
            </a:r>
            <a:r>
              <a:rPr lang="en-IN" dirty="0" err="1"/>
              <a:t>Module:Generates</a:t>
            </a:r>
            <a:r>
              <a:rPr lang="en-IN" dirty="0"/>
              <a:t> reports and visualizations of sentiment analysis results for business insights.</a:t>
            </a:r>
          </a:p>
          <a:p>
            <a:pPr marL="342900" indent="-342900">
              <a:buAutoNum type="arabicPeriod"/>
            </a:pPr>
            <a:r>
              <a:rPr lang="en-IN" dirty="0"/>
              <a:t>Flow of </a:t>
            </a:r>
            <a:r>
              <a:rPr lang="en-IN" dirty="0" err="1"/>
              <a:t>InformationData</a:t>
            </a:r>
            <a:r>
              <a:rPr lang="en-IN" dirty="0"/>
              <a:t> flows from collection → preprocessing → sentiment analysis → output.</a:t>
            </a:r>
          </a:p>
        </p:txBody>
      </p:sp>
      <p:pic>
        <p:nvPicPr>
          <p:cNvPr id="2" name="Audio 1">
            <a:hlinkClick r:id="" action="ppaction://media"/>
            <a:extLst>
              <a:ext uri="{FF2B5EF4-FFF2-40B4-BE49-F238E27FC236}">
                <a16:creationId xmlns:a16="http://schemas.microsoft.com/office/drawing/2014/main" id="{028884B8-FCA7-7D93-EF06-0FA019D22AB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67368147"/>
      </p:ext>
    </p:extLst>
  </p:cSld>
  <p:clrMapOvr>
    <a:masterClrMapping/>
  </p:clrMapOvr>
  <mc:AlternateContent xmlns:mc="http://schemas.openxmlformats.org/markup-compatibility/2006">
    <mc:Choice xmlns:p14="http://schemas.microsoft.com/office/powerpoint/2010/main" Requires="p14">
      <p:transition spd="slow" p14:dur="2000" advTm="2570"/>
    </mc:Choice>
    <mc:Fallback>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8995FED7-3817-3FDB-AF3E-828B4639B14E}"/>
              </a:ext>
            </a:extLst>
          </p:cNvPr>
          <p:cNvSpPr txBox="1"/>
          <p:nvPr/>
        </p:nvSpPr>
        <p:spPr>
          <a:xfrm>
            <a:off x="494070" y="1334820"/>
            <a:ext cx="7910525" cy="2677656"/>
          </a:xfrm>
          <a:prstGeom prst="rect">
            <a:avLst/>
          </a:prstGeom>
          <a:noFill/>
        </p:spPr>
        <p:txBody>
          <a:bodyPr wrap="square">
            <a:spAutoFit/>
          </a:bodyPr>
          <a:lstStyle/>
          <a:p>
            <a:pPr marL="342900" indent="-342900">
              <a:buAutoNum type="arabicPeriod"/>
            </a:pPr>
            <a:r>
              <a:rPr lang="en-IN" dirty="0"/>
              <a:t>Project </a:t>
            </a:r>
            <a:r>
              <a:rPr lang="en-IN" dirty="0" err="1"/>
              <a:t>OverviewDemonstration</a:t>
            </a:r>
            <a:r>
              <a:rPr lang="en-IN" dirty="0"/>
              <a:t> of a real-time sentiment analysis application using VADER and </a:t>
            </a:r>
            <a:r>
              <a:rPr lang="en-IN" dirty="0" err="1"/>
              <a:t>RoBERTa</a:t>
            </a:r>
            <a:r>
              <a:rPr lang="en-IN" dirty="0"/>
              <a:t> models.</a:t>
            </a:r>
          </a:p>
          <a:p>
            <a:pPr marL="342900" indent="-342900">
              <a:buAutoNum type="arabicPeriod"/>
            </a:pPr>
            <a:r>
              <a:rPr lang="en-IN" dirty="0"/>
              <a:t> </a:t>
            </a:r>
            <a:r>
              <a:rPr lang="en-IN" dirty="0" err="1"/>
              <a:t>FeaturesUser</a:t>
            </a:r>
            <a:r>
              <a:rPr lang="en-IN" dirty="0"/>
              <a:t> Input: Allows users to submit text for </a:t>
            </a:r>
            <a:r>
              <a:rPr lang="en-IN" dirty="0" err="1"/>
              <a:t>analysis.Real</a:t>
            </a:r>
            <a:r>
              <a:rPr lang="en-IN" dirty="0"/>
              <a:t>-Time Sentiment Scoring: Displays sentiment scores (positive, neutral, negative) </a:t>
            </a:r>
            <a:r>
              <a:rPr lang="en-IN" dirty="0" err="1"/>
              <a:t>instantly.Visualization</a:t>
            </a:r>
            <a:r>
              <a:rPr lang="en-IN" dirty="0"/>
              <a:t>: Provides graphical representation of results (e.g., bar charts).</a:t>
            </a:r>
          </a:p>
          <a:p>
            <a:pPr marL="342900" indent="-342900">
              <a:buAutoNum type="arabicPeriod"/>
            </a:pPr>
            <a:r>
              <a:rPr lang="en-IN" dirty="0"/>
              <a:t>Technology </a:t>
            </a:r>
            <a:r>
              <a:rPr lang="en-IN" dirty="0" err="1"/>
              <a:t>StackFrontend</a:t>
            </a:r>
            <a:r>
              <a:rPr lang="en-IN" dirty="0"/>
              <a:t>: HTML/CSS, JavaScript for user </a:t>
            </a:r>
            <a:r>
              <a:rPr lang="en-IN" dirty="0" err="1"/>
              <a:t>interface.Backend</a:t>
            </a:r>
            <a:r>
              <a:rPr lang="en-IN" dirty="0"/>
              <a:t>: Python (Flask/Django) for server-side </a:t>
            </a:r>
            <a:r>
              <a:rPr lang="en-IN" dirty="0" err="1"/>
              <a:t>processing.Models</a:t>
            </a:r>
            <a:r>
              <a:rPr lang="en-IN" dirty="0"/>
              <a:t>: NLTK for VADER and Hugging Face Transformers for </a:t>
            </a:r>
            <a:r>
              <a:rPr lang="en-IN" dirty="0" err="1"/>
              <a:t>RoBERTa</a:t>
            </a:r>
            <a:r>
              <a:rPr lang="en-IN" dirty="0"/>
              <a:t>.</a:t>
            </a:r>
          </a:p>
          <a:p>
            <a:pPr marL="342900" indent="-342900">
              <a:buAutoNum type="arabicPeriod"/>
            </a:pPr>
            <a:r>
              <a:rPr lang="en-IN" dirty="0"/>
              <a:t> Live Demo </a:t>
            </a:r>
            <a:r>
              <a:rPr lang="en-IN" dirty="0" err="1"/>
              <a:t>FlowUser</a:t>
            </a:r>
            <a:r>
              <a:rPr lang="en-IN" dirty="0"/>
              <a:t> inputs text → System processes text → Displays sentiment scores and visualization.</a:t>
            </a:r>
          </a:p>
          <a:p>
            <a:pPr marL="342900" indent="-342900">
              <a:buAutoNum type="arabicPeriod"/>
            </a:pPr>
            <a:r>
              <a:rPr lang="en-IN" dirty="0"/>
              <a:t>Expected </a:t>
            </a:r>
            <a:r>
              <a:rPr lang="en-IN" dirty="0" err="1"/>
              <a:t>OutcomeEngage</a:t>
            </a:r>
            <a:r>
              <a:rPr lang="en-IN" dirty="0"/>
              <a:t> users with interactive sentiment </a:t>
            </a:r>
            <a:r>
              <a:rPr lang="en-IN" dirty="0" err="1"/>
              <a:t>analysis.Showcase</a:t>
            </a:r>
            <a:r>
              <a:rPr lang="en-IN" dirty="0"/>
              <a:t> the effectiveness of hybrid models in sentiment evaluation</a:t>
            </a:r>
          </a:p>
        </p:txBody>
      </p:sp>
      <p:pic>
        <p:nvPicPr>
          <p:cNvPr id="3" name="Audio 2">
            <a:hlinkClick r:id="" action="ppaction://media"/>
            <a:extLst>
              <a:ext uri="{FF2B5EF4-FFF2-40B4-BE49-F238E27FC236}">
                <a16:creationId xmlns:a16="http://schemas.microsoft.com/office/drawing/2014/main" id="{62187F6A-9FB2-6D39-8310-55909DC261D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979684172"/>
      </p:ext>
    </p:extLst>
  </p:cSld>
  <p:clrMapOvr>
    <a:masterClrMapping/>
  </p:clrMapOvr>
  <mc:AlternateContent xmlns:mc="http://schemas.openxmlformats.org/markup-compatibility/2006">
    <mc:Choice xmlns:p14="http://schemas.microsoft.com/office/powerpoint/2010/main" Requires="p14">
      <p:transition spd="slow" p14:dur="2000" advTm="1824"/>
    </mc:Choice>
    <mc:Fallback>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F5982B6-6A17-5802-8051-8D3EBE7F82A5}"/>
              </a:ext>
            </a:extLst>
          </p:cNvPr>
          <p:cNvPicPr>
            <a:picLocks noChangeAspect="1"/>
          </p:cNvPicPr>
          <p:nvPr/>
        </p:nvPicPr>
        <p:blipFill>
          <a:blip r:embed="rId4"/>
          <a:stretch>
            <a:fillRect/>
          </a:stretch>
        </p:blipFill>
        <p:spPr>
          <a:xfrm>
            <a:off x="370777" y="812945"/>
            <a:ext cx="8398526" cy="3864460"/>
          </a:xfrm>
          <a:prstGeom prst="rect">
            <a:avLst/>
          </a:prstGeom>
        </p:spPr>
      </p:pic>
      <p:pic>
        <p:nvPicPr>
          <p:cNvPr id="2" name="Audio 1">
            <a:hlinkClick r:id="" action="ppaction://media"/>
            <a:extLst>
              <a:ext uri="{FF2B5EF4-FFF2-40B4-BE49-F238E27FC236}">
                <a16:creationId xmlns:a16="http://schemas.microsoft.com/office/drawing/2014/main" id="{0D8AD914-0013-E2A7-BF7F-70E0F140F90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12414391"/>
      </p:ext>
    </p:extLst>
  </p:cSld>
  <p:clrMapOvr>
    <a:masterClrMapping/>
  </p:clrMapOvr>
  <mc:AlternateContent xmlns:mc="http://schemas.openxmlformats.org/markup-compatibility/2006">
    <mc:Choice xmlns:p14="http://schemas.microsoft.com/office/powerpoint/2010/main" Requires="p14">
      <p:transition spd="slow" p14:dur="2000" advTm="1255"/>
    </mc:Choice>
    <mc:Fallback>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8AF016C-46C9-0697-070B-5EE1E86C9B6A}"/>
              </a:ext>
            </a:extLst>
          </p:cNvPr>
          <p:cNvSpPr txBox="1"/>
          <p:nvPr/>
        </p:nvSpPr>
        <p:spPr>
          <a:xfrm>
            <a:off x="693174" y="1327355"/>
            <a:ext cx="7868265" cy="1600438"/>
          </a:xfrm>
          <a:prstGeom prst="rect">
            <a:avLst/>
          </a:prstGeom>
          <a:noFill/>
        </p:spPr>
        <p:txBody>
          <a:bodyPr wrap="square">
            <a:spAutoFit/>
          </a:bodyPr>
          <a:lstStyle/>
          <a:p>
            <a:r>
              <a:rPr lang="en-US" dirty="0"/>
              <a:t>This project effectively demonstrates the power of sentiment analysis by using VADER and </a:t>
            </a:r>
            <a:r>
              <a:rPr lang="en-US" dirty="0" err="1"/>
              <a:t>RoBERTa</a:t>
            </a:r>
            <a:r>
              <a:rPr lang="en-US" dirty="0"/>
              <a:t> models to analyze text sentiment. Through a combination of traditional and transformer-based approaches, we can achieve a comprehensive understanding of text emotions, valuable for applications like customer feedback analysis, social media monitoring, and market research. Future improvements may include fine-tuning models for specific domains and enhancing real-time processing capabilities, providing even deeper insights into sentiment dynamics.</a:t>
            </a:r>
            <a:endParaRPr lang="en-IN" dirty="0"/>
          </a:p>
        </p:txBody>
      </p:sp>
      <p:pic>
        <p:nvPicPr>
          <p:cNvPr id="3" name="Audio 2">
            <a:hlinkClick r:id="" action="ppaction://media"/>
            <a:extLst>
              <a:ext uri="{FF2B5EF4-FFF2-40B4-BE49-F238E27FC236}">
                <a16:creationId xmlns:a16="http://schemas.microsoft.com/office/drawing/2014/main" id="{EA8D0F05-3E57-E835-E9DC-B7354C5A736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174784547"/>
      </p:ext>
    </p:extLst>
  </p:cSld>
  <p:clrMapOvr>
    <a:masterClrMapping/>
  </p:clrMapOvr>
  <mc:AlternateContent xmlns:mc="http://schemas.openxmlformats.org/markup-compatibility/2006">
    <mc:Choice xmlns:p14="http://schemas.microsoft.com/office/powerpoint/2010/main" Requires="p14">
      <p:transition spd="slow" p14:dur="2000" advTm="19746"/>
    </mc:Choice>
    <mc:Fallback>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http://schemas.microsoft.com/office/2006/metadata/properties"/>
    <ds:schemaRef ds:uri="http://schemas.microsoft.com/office/infopath/2007/PartnerControls"/>
    <ds:schemaRef ds:uri="http://purl.org/dc/elements/1.1/"/>
    <ds:schemaRef ds:uri="http://www.w3.org/XML/1998/namespace"/>
    <ds:schemaRef ds:uri="94eeb56d-118c-48c3-937f-7f05817f7373"/>
    <ds:schemaRef ds:uri="http://schemas.microsoft.com/office/2006/documentManagement/types"/>
    <ds:schemaRef ds:uri="http://schemas.openxmlformats.org/package/2006/metadata/core-properties"/>
    <ds:schemaRef ds:uri="fe56e3b0-34a1-4d6f-a501-a0b2b7006a18"/>
    <ds:schemaRef ds:uri="http://purl.org/dc/dcmitype/"/>
    <ds:schemaRef ds:uri="http://purl.org/dc/terms/"/>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181</TotalTime>
  <Words>767</Words>
  <Application>Microsoft Office PowerPoint</Application>
  <PresentationFormat>On-screen Show (16:9)</PresentationFormat>
  <Paragraphs>50</Paragraphs>
  <Slides>11</Slides>
  <Notes>3</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Anantharaja P</cp:lastModifiedBy>
  <cp:revision>7</cp:revision>
  <dcterms:modified xsi:type="dcterms:W3CDTF">2024-10-27T05:15:50Z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